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63" r:id="rId3"/>
    <p:sldId id="265" r:id="rId4"/>
    <p:sldId id="266" r:id="rId5"/>
    <p:sldId id="267" r:id="rId6"/>
    <p:sldId id="268" r:id="rId7"/>
    <p:sldId id="269" r:id="rId8"/>
    <p:sldId id="284" r:id="rId9"/>
    <p:sldId id="270" r:id="rId10"/>
    <p:sldId id="380" r:id="rId11"/>
    <p:sldId id="382" r:id="rId12"/>
    <p:sldId id="264" r:id="rId13"/>
    <p:sldId id="397" r:id="rId14"/>
    <p:sldId id="279" r:id="rId15"/>
    <p:sldId id="280" r:id="rId16"/>
    <p:sldId id="282" r:id="rId17"/>
    <p:sldId id="391" r:id="rId18"/>
    <p:sldId id="390" r:id="rId19"/>
    <p:sldId id="392" r:id="rId20"/>
    <p:sldId id="39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08"/>
  </p:normalViewPr>
  <p:slideViewPr>
    <p:cSldViewPr snapToGrid="0" snapToObjects="1">
      <p:cViewPr varScale="1">
        <p:scale>
          <a:sx n="90" d="100"/>
          <a:sy n="90" d="100"/>
        </p:scale>
        <p:origin x="23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129D53-65A1-B844-945C-BD8085E79952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005F5-1EA3-9E41-A096-6923222C0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88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5310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4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54961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1769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18219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963747" y="8733466"/>
            <a:ext cx="3032336" cy="45974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521" tIns="46261" rIns="92521" bIns="46261"/>
          <a:lstStyle>
            <a:lvl1pPr>
              <a:defRPr sz="29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8380186" indent="-37917580">
              <a:defRPr sz="29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defRPr sz="29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defRPr sz="29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defRPr sz="29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62605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25211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87816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50421" eaLnBrk="0" fontAlgn="base" hangingPunct="0">
              <a:spcBef>
                <a:spcPct val="0"/>
              </a:spcBef>
              <a:spcAft>
                <a:spcPct val="0"/>
              </a:spcAft>
              <a:defRPr sz="29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1170D10-332C-134B-84B1-B22FF09061DC}" type="slidenum">
              <a:rPr lang="en-US" sz="1200" b="0"/>
              <a:pPr/>
              <a:t>17</a:t>
            </a:fld>
            <a:endParaRPr lang="en-US" sz="1200" b="0"/>
          </a:p>
        </p:txBody>
      </p:sp>
      <p:sp>
        <p:nvSpPr>
          <p:cNvPr id="2457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3056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0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3421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1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6686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6550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8255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71111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9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7832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5149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5646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C391C-48EA-5B4C-BDBB-50D121E047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3FE1C5-FEFE-4F42-9666-1BD5184027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5EC70-E849-1D4B-8FC8-2A87B19DB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9940B-E5CD-8348-BB4B-244EC7DB2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D2B20-14A0-684B-904C-592B18165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59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F5DA3-7497-8F46-BB0F-C14643D9F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CB6CCE-CAC2-8D40-B259-0A5D7F31A6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564E2-5307-784D-B7BF-025FB5ED9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2DDD8-74F0-E745-8D91-A2EA9905C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AB901-432A-9549-BA13-8725BE462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36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AE9920-DB20-D841-9AF4-F27FFEC34D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884ADF-2086-0B4A-B0F8-50554BD16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4780A-D309-7044-9200-FBE6FFD76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81082-E7F5-8F4E-B32A-352AA814E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26EC4-D478-4649-BBD2-4B9727A00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1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EE64F-442D-9448-A81C-50DD30822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81DA0-63C3-AB4F-A80F-F2904BCED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88373-273E-794E-9B3C-DFAF7849B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4C315-5E18-EF4D-8969-89E1C5EB9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44A95-EDAD-6E47-B9A7-3FB4CA08E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41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27E0A-E80E-5B49-B3DC-6A2555777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EAA4C-1695-9E44-8BF5-C2A1BBC49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3B149-FF8C-B74E-AA91-0EC543324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3C621-AD55-E14D-8DE2-1B9F69E89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A703A-64F8-9A4C-B54A-C2934F8AE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9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CC385-8C5C-614A-BB71-1D4777E2C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1F524-DF6D-C34D-8DB7-9FA061A6B4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82648-DDDD-844F-9F4B-F941C9FBD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0E6DD1-48CB-FC4D-BB08-4202D73C1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04DDC4-F6FD-644A-8C4A-92B589C6A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64A88-11E8-8143-8900-C13579C49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03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D7FC9-AFBD-CB47-9B81-D09D502D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FE7FB-34C6-7349-8F44-73CE08B7E0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621FD8-5E02-CC41-8598-860B261890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2B6721-DFD8-F846-8570-FFD8200D09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50A6AA-085E-C54C-B08D-3328AC64B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2525EA-47F2-F340-A33A-1A0B42F83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DC909A-EF47-0449-95C8-B97D65BD0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88926B-A413-3647-B3AE-E33CB9D2B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215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0A438-BC35-684F-A1EE-1248C644F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D5757A-B417-ED4D-8441-F1986FC36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382E69-90B2-B548-9A1B-ECD17DBFC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5DDA1B-C469-6347-A3A9-571BCC8C3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40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CC1811-CB6D-F64E-BBCC-FA06D3ABC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075282-62A2-694E-A0CC-E5BF39631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F15BE-7A9A-6D45-9398-83E6BCE50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550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B9BAC-3982-6C44-9280-E946ED65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5B9F8-BA85-1040-9E0B-20C4F4BC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723698-AB5C-0248-91F0-D118BD073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2D0190-9F9E-0A4C-83B2-06AA08789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D7FD20-A2DF-A249-8059-55DA7AE8D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7F0EAF-4BFC-E94A-8B10-2D4E55BE2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994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F3466-8163-E044-9E2D-794598EC3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4E187E-7993-764A-A29E-E140A0893C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8E81E1-B80F-7945-BDB4-078BB12F5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80EC3-9604-5E44-AA62-30AFD97FD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18DFD-390A-B44D-8C39-B3A2EEBB5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09321-BFDF-F14B-88A6-8F7E411E0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173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12ADBC-AF27-9A40-B462-AFA513A37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93625-F7CE-1E4D-859D-B8069C900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81059-07CD-FC47-A2E6-EA077C70C7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730F8-3A36-9B4E-BD84-249EDD1FD43F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53023-1D7C-EB47-83A3-F6037C83EA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323EA-4B2C-5F4D-AAC1-00B57A3B20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5BB37-1E0E-A14F-A1F6-7F16764670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71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CiFaUJ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FFAF0-4B69-F841-AB2B-EA60F6C097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73C80F-8EBB-8642-8F0F-97DF7992DA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300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</a:t>
            </a:r>
            <a:r>
              <a:rPr lang="en-US" dirty="0" err="1"/>
              <a:t>vs</a:t>
            </a:r>
            <a:r>
              <a:rPr lang="en-US" dirty="0"/>
              <a:t> Recursion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10</a:t>
            </a:fld>
            <a:endParaRPr lang="en-US" b="0"/>
          </a:p>
        </p:txBody>
      </p:sp>
      <p:sp>
        <p:nvSpPr>
          <p:cNvPr id="10" name="Rectangle 9"/>
          <p:cNvSpPr/>
          <p:nvPr/>
        </p:nvSpPr>
        <p:spPr>
          <a:xfrm>
            <a:off x="3947338" y="2635816"/>
            <a:ext cx="645396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latin typeface="Courier New"/>
                <a:cs typeface="Courier New"/>
              </a:rPr>
              <a:t>def</a:t>
            </a:r>
            <a:r>
              <a:rPr lang="en-US" sz="2800" dirty="0">
                <a:latin typeface="Courier New"/>
                <a:cs typeface="Courier New"/>
              </a:rPr>
              <a:t> sum(n):</a:t>
            </a:r>
          </a:p>
          <a:p>
            <a:r>
              <a:rPr lang="en-US" sz="2800" dirty="0">
                <a:latin typeface="Courier New"/>
                <a:cs typeface="Courier New"/>
              </a:rPr>
              <a:t>	s=0</a:t>
            </a:r>
          </a:p>
          <a:p>
            <a:r>
              <a:rPr lang="en-US" sz="2800" dirty="0">
                <a:latin typeface="Courier New"/>
                <a:cs typeface="Courier New"/>
              </a:rPr>
              <a:t>	for </a:t>
            </a:r>
            <a:r>
              <a:rPr lang="en-US" sz="2800" dirty="0" err="1">
                <a:latin typeface="Courier New"/>
                <a:cs typeface="Courier New"/>
              </a:rPr>
              <a:t>i</a:t>
            </a:r>
            <a:r>
              <a:rPr lang="en-US" sz="2800" dirty="0">
                <a:latin typeface="Courier New"/>
                <a:cs typeface="Courier New"/>
              </a:rPr>
              <a:t> in range(0,n+1):</a:t>
            </a:r>
          </a:p>
          <a:p>
            <a:r>
              <a:rPr lang="en-US" sz="2800" dirty="0">
                <a:latin typeface="Courier New"/>
                <a:cs typeface="Courier New"/>
              </a:rPr>
              <a:t>		s=</a:t>
            </a:r>
            <a:r>
              <a:rPr lang="en-US" sz="2800" dirty="0" err="1">
                <a:latin typeface="Courier New"/>
                <a:cs typeface="Courier New"/>
              </a:rPr>
              <a:t>s+i</a:t>
            </a:r>
            <a:endParaRPr lang="en-US" sz="2800" dirty="0">
              <a:latin typeface="Courier New"/>
              <a:cs typeface="Courier New"/>
            </a:endParaRPr>
          </a:p>
          <a:p>
            <a:r>
              <a:rPr lang="en-US" sz="2800" dirty="0">
                <a:latin typeface="Courier New"/>
                <a:cs typeface="Courier New"/>
              </a:rPr>
              <a:t>	return s 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209800" y="2060944"/>
            <a:ext cx="1752600" cy="3810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For loop: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86C9DAF1-D4EF-E541-A1B5-A94EF9798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2" name="Google Shape;121;p15">
            <a:extLst>
              <a:ext uri="{FF2B5EF4-FFF2-40B4-BE49-F238E27FC236}">
                <a16:creationId xmlns:a16="http://schemas.microsoft.com/office/drawing/2014/main" id="{21974A1B-53AC-8A44-919A-E5880FA98051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6583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Iteration </a:t>
            </a:r>
            <a:r>
              <a:rPr lang="en-US" dirty="0" err="1"/>
              <a:t>vs</a:t>
            </a:r>
            <a:r>
              <a:rPr lang="en-US" dirty="0"/>
              <a:t> Recursion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11</a:t>
            </a:fld>
            <a:endParaRPr lang="en-US" b="0"/>
          </a:p>
        </p:txBody>
      </p:sp>
      <p:sp>
        <p:nvSpPr>
          <p:cNvPr id="3" name="Rectangle 2"/>
          <p:cNvSpPr/>
          <p:nvPr/>
        </p:nvSpPr>
        <p:spPr>
          <a:xfrm>
            <a:off x="3657600" y="2438400"/>
            <a:ext cx="62484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latin typeface="Courier New"/>
                <a:cs typeface="Courier New"/>
              </a:rPr>
              <a:t>def</a:t>
            </a:r>
            <a:r>
              <a:rPr lang="en-US" sz="3600" dirty="0">
                <a:latin typeface="Courier New"/>
                <a:cs typeface="Courier New"/>
              </a:rPr>
              <a:t> sum(n):</a:t>
            </a:r>
          </a:p>
          <a:p>
            <a:r>
              <a:rPr lang="en-US" sz="3600" dirty="0">
                <a:latin typeface="Courier New"/>
                <a:cs typeface="Courier New"/>
              </a:rPr>
              <a:t>	if n==0:</a:t>
            </a:r>
          </a:p>
          <a:p>
            <a:r>
              <a:rPr lang="en-US" sz="3600" dirty="0">
                <a:latin typeface="Courier New"/>
                <a:cs typeface="Courier New"/>
              </a:rPr>
              <a:t>		 return 0</a:t>
            </a:r>
          </a:p>
          <a:p>
            <a:r>
              <a:rPr lang="en-US" sz="3600" dirty="0">
                <a:latin typeface="Courier New"/>
                <a:cs typeface="Courier New"/>
              </a:rPr>
              <a:t>	return </a:t>
            </a:r>
            <a:r>
              <a:rPr lang="en-US" sz="3600" dirty="0" err="1">
                <a:latin typeface="Courier New"/>
                <a:cs typeface="Courier New"/>
              </a:rPr>
              <a:t>n+sum</a:t>
            </a:r>
            <a:r>
              <a:rPr lang="en-US" sz="3600" dirty="0">
                <a:latin typeface="Courier New"/>
                <a:cs typeface="Courier New"/>
              </a:rPr>
              <a:t>(n-1)</a:t>
            </a:r>
          </a:p>
          <a:p>
            <a:r>
              <a:rPr lang="en-US" sz="3600" dirty="0">
                <a:latin typeface="Courier New"/>
                <a:cs typeface="Courier New"/>
              </a:rPr>
              <a:t>	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 bwMode="auto">
          <a:xfrm>
            <a:off x="3657600" y="2057400"/>
            <a:ext cx="2057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85750" indent="-2857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2400" b="1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»"/>
              <a:defRPr b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543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•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20002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4574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146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3718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29050" indent="-171450" algn="l" rtl="0" eaLnBrk="1" fontAlgn="base" hangingPunct="1">
              <a:lnSpc>
                <a:spcPct val="90000"/>
              </a:lnSpc>
              <a:spcBef>
                <a:spcPct val="30000"/>
              </a:spcBef>
              <a:spcAft>
                <a:spcPct val="0"/>
              </a:spcAft>
              <a:buSzPct val="100000"/>
              <a:buChar char="–"/>
              <a:defRPr sz="1400" b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None/>
            </a:pPr>
            <a:r>
              <a:rPr lang="en-US" sz="2800" dirty="0"/>
              <a:t>Recursion: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06B2300-0ADE-1640-88C0-2331A64BD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1" name="Google Shape;121;p15">
            <a:extLst>
              <a:ext uri="{FF2B5EF4-FFF2-40B4-BE49-F238E27FC236}">
                <a16:creationId xmlns:a16="http://schemas.microsoft.com/office/drawing/2014/main" id="{85E73810-162D-534B-975A-E135FE2DBBF7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7509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 dirty="0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Fibonacci Sequence</a:t>
            </a:r>
            <a:endParaRPr dirty="0"/>
          </a:p>
        </p:txBody>
      </p:sp>
      <p:sp>
        <p:nvSpPr>
          <p:cNvPr id="187" name="Google Shape;187;p20"/>
          <p:cNvSpPr txBox="1">
            <a:spLocks noGrp="1"/>
          </p:cNvSpPr>
          <p:nvPr>
            <p:ph type="body" idx="1"/>
          </p:nvPr>
        </p:nvSpPr>
        <p:spPr>
          <a:xfrm>
            <a:off x="1893939" y="1132758"/>
            <a:ext cx="8534400" cy="990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0" indent="0">
              <a:spcBef>
                <a:spcPts val="0"/>
              </a:spcBef>
              <a:buClr>
                <a:schemeClr val="dk1"/>
              </a:buClr>
              <a:buSzPts val="2000"/>
              <a:buNone/>
            </a:pPr>
            <a:r>
              <a:rPr lang="en-US" sz="2000" b="1" dirty="0" err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fibonacci</a:t>
            </a:r>
            <a:r>
              <a:rPr lang="en-US" sz="20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(n) = </a:t>
            </a:r>
            <a:r>
              <a:rPr lang="en-US" sz="2000" b="1" dirty="0" err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fibonacci</a:t>
            </a:r>
            <a:r>
              <a:rPr lang="en-US" sz="20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(n-1) + </a:t>
            </a:r>
            <a:r>
              <a:rPr lang="en-US" sz="2000" b="1" dirty="0" err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fibonacci</a:t>
            </a:r>
            <a:r>
              <a:rPr lang="en-US" sz="20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(n-2)</a:t>
            </a:r>
            <a:endParaRPr dirty="0"/>
          </a:p>
          <a:p>
            <a:pPr marL="0" indent="0">
              <a:spcBef>
                <a:spcPts val="600"/>
              </a:spcBef>
              <a:buClr>
                <a:schemeClr val="dk1"/>
              </a:buClr>
              <a:buSzPts val="2000"/>
              <a:buNone/>
            </a:pPr>
            <a:r>
              <a:rPr lang="en-US" sz="20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	where </a:t>
            </a:r>
            <a:r>
              <a:rPr lang="en-US" sz="2000" b="1" dirty="0" err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fibonacci</a:t>
            </a:r>
            <a:r>
              <a:rPr lang="en-US" sz="20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(1) == </a:t>
            </a:r>
            <a:r>
              <a:rPr lang="en-US" sz="2000" b="1" dirty="0" err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fibonacci</a:t>
            </a:r>
            <a:r>
              <a:rPr lang="en-US" sz="20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(0) == 1</a:t>
            </a:r>
            <a:endParaRPr dirty="0"/>
          </a:p>
        </p:txBody>
      </p:sp>
      <p:sp>
        <p:nvSpPr>
          <p:cNvPr id="190" name="Google Shape;190;p20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12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ABB2B5-C1DB-644B-8138-0AD343BB7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939" y="2678962"/>
            <a:ext cx="3739258" cy="23183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F241FB-E420-3B48-AF98-D6AFD9234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7901" y="2623447"/>
            <a:ext cx="3861251" cy="2429370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4B2DB86-F03C-6D47-A72B-A768161B5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1" name="Google Shape;121;p15">
            <a:extLst>
              <a:ext uri="{FF2B5EF4-FFF2-40B4-BE49-F238E27FC236}">
                <a16:creationId xmlns:a16="http://schemas.microsoft.com/office/drawing/2014/main" id="{D2652B60-594B-8E4A-AFD4-8A788026EF07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2340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92411-A9E1-504E-B191-53617F498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Bears!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13907D-1F13-5C40-B7C2-0F083BA366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 b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F859E4-136B-994D-A0F0-F9B4BC003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457" y="1161214"/>
            <a:ext cx="5933364" cy="46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04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5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Another Example</a:t>
            </a:r>
            <a:endParaRPr/>
          </a:p>
        </p:txBody>
      </p:sp>
      <p:sp>
        <p:nvSpPr>
          <p:cNvPr id="351" name="Google Shape;351;p35"/>
          <p:cNvSpPr txBox="1">
            <a:spLocks noGrp="1"/>
          </p:cNvSpPr>
          <p:nvPr>
            <p:ph type="body" idx="1"/>
          </p:nvPr>
        </p:nvSpPr>
        <p:spPr>
          <a:xfrm>
            <a:off x="2057400" y="5562600"/>
            <a:ext cx="7620000" cy="990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Recursion over sequence length, rather than number magnitude</a:t>
            </a:r>
            <a:endParaRPr/>
          </a:p>
        </p:txBody>
      </p:sp>
      <p:sp>
        <p:nvSpPr>
          <p:cNvPr id="354" name="Google Shape;354;p35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14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5" name="Google Shape;355;p35"/>
          <p:cNvSpPr/>
          <p:nvPr/>
        </p:nvSpPr>
        <p:spPr>
          <a:xfrm>
            <a:off x="1752600" y="1219201"/>
            <a:ext cx="8610600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first(s):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"""Return the first element in a sequence."""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return s[0]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rest(s):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"""Return all elements in a sequence after the first"""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return s[1:]</a:t>
            </a:r>
            <a:endParaRPr/>
          </a:p>
          <a:p>
            <a:endParaRPr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min_r(s):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“””Return minimum value in a sequence.”””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if len(s) == 1: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first(s)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else: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min(first(s), min_r(rest(s)))</a:t>
            </a:r>
            <a:endParaRPr/>
          </a:p>
        </p:txBody>
      </p:sp>
      <p:sp>
        <p:nvSpPr>
          <p:cNvPr id="356" name="Google Shape;356;p35"/>
          <p:cNvSpPr/>
          <p:nvPr/>
        </p:nvSpPr>
        <p:spPr>
          <a:xfrm>
            <a:off x="2819400" y="3733800"/>
            <a:ext cx="3352800" cy="5334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Base Case</a:t>
            </a:r>
            <a:endParaRPr/>
          </a:p>
        </p:txBody>
      </p:sp>
      <p:sp>
        <p:nvSpPr>
          <p:cNvPr id="357" name="Google Shape;357;p35"/>
          <p:cNvSpPr/>
          <p:nvPr/>
        </p:nvSpPr>
        <p:spPr>
          <a:xfrm>
            <a:off x="2895600" y="4572000"/>
            <a:ext cx="5410200" cy="5334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Recursive Case</a:t>
            </a:r>
            <a:endParaRPr/>
          </a:p>
        </p:txBody>
      </p:sp>
      <p:sp>
        <p:nvSpPr>
          <p:cNvPr id="358" name="Google Shape;358;p35"/>
          <p:cNvSpPr/>
          <p:nvPr/>
        </p:nvSpPr>
        <p:spPr>
          <a:xfrm>
            <a:off x="4933950" y="925911"/>
            <a:ext cx="3752850" cy="344090"/>
          </a:xfrm>
          <a:prstGeom prst="wedgeRectCallout">
            <a:avLst>
              <a:gd name="adj1" fmla="val -78559"/>
              <a:gd name="adj2" fmla="val 203278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800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indexing an element of a sequence</a:t>
            </a:r>
            <a:endParaRPr/>
          </a:p>
        </p:txBody>
      </p:sp>
      <p:sp>
        <p:nvSpPr>
          <p:cNvPr id="359" name="Google Shape;359;p35"/>
          <p:cNvSpPr/>
          <p:nvPr/>
        </p:nvSpPr>
        <p:spPr>
          <a:xfrm>
            <a:off x="4933950" y="2911674"/>
            <a:ext cx="3752850" cy="344090"/>
          </a:xfrm>
          <a:prstGeom prst="wedgeRectCallout">
            <a:avLst>
              <a:gd name="adj1" fmla="val -73450"/>
              <a:gd name="adj2" fmla="val -88184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FF0000"/>
              </a:buClr>
              <a:buSzPts val="1800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Slicing a sequence of elements</a:t>
            </a:r>
            <a:endParaRPr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058A3180-8145-9449-9A37-8BBFE5D79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3" name="Google Shape;121;p15">
            <a:extLst>
              <a:ext uri="{FF2B5EF4-FFF2-40B4-BE49-F238E27FC236}">
                <a16:creationId xmlns:a16="http://schemas.microsoft.com/office/drawing/2014/main" id="{3C96A7D3-1435-384B-8B1D-B2FCEEEDA86E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856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Visualize its behavior (print)</a:t>
            </a:r>
            <a:endParaRPr/>
          </a:p>
        </p:txBody>
      </p:sp>
      <p:sp>
        <p:nvSpPr>
          <p:cNvPr id="365" name="Google Shape;365;p36"/>
          <p:cNvSpPr txBox="1">
            <a:spLocks noGrp="1"/>
          </p:cNvSpPr>
          <p:nvPr>
            <p:ph type="body" idx="1"/>
          </p:nvPr>
        </p:nvSpPr>
        <p:spPr>
          <a:xfrm>
            <a:off x="2133600" y="5715000"/>
            <a:ext cx="7620000" cy="609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about sum?</a:t>
            </a:r>
            <a:endParaRPr/>
          </a:p>
          <a:p>
            <a:pPr marL="285750" indent="-285750">
              <a:spcBef>
                <a:spcPts val="72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confuse print with return value </a:t>
            </a:r>
            <a:endParaRPr/>
          </a:p>
        </p:txBody>
      </p:sp>
      <p:sp>
        <p:nvSpPr>
          <p:cNvPr id="368" name="Google Shape;368;p36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15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9" name="Google Shape;369;p36" descr="Screen Shot 2016-02-17 at 2.44.05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14600" y="914400"/>
            <a:ext cx="7137400" cy="46736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FF00119-5060-B747-B161-C6F5172FA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9" name="Google Shape;121;p15">
            <a:extLst>
              <a:ext uri="{FF2B5EF4-FFF2-40B4-BE49-F238E27FC236}">
                <a16:creationId xmlns:a16="http://schemas.microsoft.com/office/drawing/2014/main" id="{D0555214-4DD5-2E46-AA01-1251F295DBE0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1353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8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Trust …</a:t>
            </a:r>
            <a:endParaRPr/>
          </a:p>
        </p:txBody>
      </p:sp>
      <p:sp>
        <p:nvSpPr>
          <p:cNvPr id="387" name="Google Shape;387;p38"/>
          <p:cNvSpPr txBox="1">
            <a:spLocks noGrp="1"/>
          </p:cNvSpPr>
          <p:nvPr>
            <p:ph type="body" idx="1"/>
          </p:nvPr>
        </p:nvSpPr>
        <p:spPr>
          <a:xfrm>
            <a:off x="2209800" y="1371600"/>
            <a:ext cx="76200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recursive “leap of faith” works as long as we hit the base case eventually</a:t>
            </a:r>
          </a:p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endParaRPr lang="en-US" dirty="0"/>
          </a:p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endParaRPr lang="en-US" dirty="0"/>
          </a:p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endParaRPr lang="en-US" dirty="0"/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2400"/>
              <a:buNone/>
            </a:pPr>
            <a:r>
              <a:rPr lang="en-US" dirty="0"/>
              <a:t>What happens if we don’t?</a:t>
            </a:r>
            <a:endParaRPr dirty="0"/>
          </a:p>
        </p:txBody>
      </p:sp>
      <p:sp>
        <p:nvSpPr>
          <p:cNvPr id="390" name="Google Shape;390;p38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16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B8B2FDD-F4BD-5F41-80A0-BDCEA4BBD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8" name="Google Shape;121;p15">
            <a:extLst>
              <a:ext uri="{FF2B5EF4-FFF2-40B4-BE49-F238E27FC236}">
                <a16:creationId xmlns:a16="http://schemas.microsoft.com/office/drawing/2014/main" id="{A0282601-BC5B-5E40-83B2-B41700D04987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1697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18 VAG Rounded Bold   07390" charset="0"/>
              </a:rPr>
              <a:t>Recursion (unwanted)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1" y="1295400"/>
            <a:ext cx="8011383" cy="4495800"/>
          </a:xfrm>
          <a:prstGeom prst="rect">
            <a:avLst/>
          </a:prstGeom>
        </p:spPr>
      </p:pic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34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17</a:t>
            </a:fld>
            <a:endParaRPr lang="en-US" b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D8CCBBA-07AB-AE43-9E13-703265557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0" name="Google Shape;121;p15">
            <a:extLst>
              <a:ext uri="{FF2B5EF4-FFF2-40B4-BE49-F238E27FC236}">
                <a16:creationId xmlns:a16="http://schemas.microsoft.com/office/drawing/2014/main" id="{3083D1AD-38E8-6A4A-B6DF-1C128F4FD90A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6923322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34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18</a:t>
            </a:fld>
            <a:endParaRPr lang="en-US" b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2209800" y="1066800"/>
            <a:ext cx="8153400" cy="990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List all items on your hard disk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752600"/>
            <a:ext cx="3505200" cy="4197016"/>
          </a:xfrm>
          <a:prstGeom prst="rect">
            <a:avLst/>
          </a:prstGeom>
        </p:spPr>
      </p:pic>
      <p:sp>
        <p:nvSpPr>
          <p:cNvPr id="12" name="Content Placeholder 4"/>
          <p:cNvSpPr>
            <a:spLocks noGrp="1"/>
          </p:cNvSpPr>
          <p:nvPr>
            <p:ph sz="half" idx="1"/>
          </p:nvPr>
        </p:nvSpPr>
        <p:spPr>
          <a:xfrm>
            <a:off x="6400800" y="1752600"/>
            <a:ext cx="8001000" cy="838200"/>
          </a:xfrm>
        </p:spPr>
        <p:txBody>
          <a:bodyPr>
            <a:normAutofit fontScale="40000" lnSpcReduction="20000"/>
          </a:bodyPr>
          <a:lstStyle/>
          <a:p>
            <a:r>
              <a:rPr lang="en-US" dirty="0"/>
              <a:t>Files</a:t>
            </a:r>
          </a:p>
          <a:p>
            <a:r>
              <a:rPr lang="en-US" dirty="0"/>
              <a:t>Folders contain</a:t>
            </a:r>
          </a:p>
          <a:p>
            <a:pPr lvl="1"/>
            <a:r>
              <a:rPr lang="en-US" dirty="0"/>
              <a:t>Files</a:t>
            </a:r>
          </a:p>
          <a:p>
            <a:pPr lvl="1"/>
            <a:r>
              <a:rPr lang="en-US" dirty="0"/>
              <a:t>Folders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24800" y="41148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Recursion!</a:t>
            </a:r>
          </a:p>
        </p:txBody>
      </p:sp>
      <p:sp>
        <p:nvSpPr>
          <p:cNvPr id="14" name="Rectangular Callout 13"/>
          <p:cNvSpPr/>
          <p:nvPr/>
        </p:nvSpPr>
        <p:spPr bwMode="auto">
          <a:xfrm>
            <a:off x="7696200" y="3962400"/>
            <a:ext cx="1676400" cy="685800"/>
          </a:xfrm>
          <a:prstGeom prst="wedgeRectCallout">
            <a:avLst>
              <a:gd name="adj1" fmla="val -21979"/>
              <a:gd name="adj2" fmla="val -98958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>
              <a:latin typeface="Arial" charset="0"/>
            </a:endParaRP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60687AA-B2E1-8F4E-89CA-63D10DFC5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7" name="Google Shape;121;p15">
            <a:extLst>
              <a:ext uri="{FF2B5EF4-FFF2-40B4-BE49-F238E27FC236}">
                <a16:creationId xmlns:a16="http://schemas.microsoft.com/office/drawing/2014/main" id="{866F456E-602F-264F-8FFD-83032C2E12E4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13311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Files in Python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34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19</a:t>
            </a:fld>
            <a:endParaRPr lang="en-US" b="0"/>
          </a:p>
        </p:txBody>
      </p:sp>
      <p:sp>
        <p:nvSpPr>
          <p:cNvPr id="10" name="Rectangle 9"/>
          <p:cNvSpPr/>
          <p:nvPr/>
        </p:nvSpPr>
        <p:spPr>
          <a:xfrm>
            <a:off x="1546726" y="1219200"/>
            <a:ext cx="96012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latin typeface="Courier"/>
                <a:cs typeface="Courier"/>
              </a:rPr>
              <a:t>def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listfiles</a:t>
            </a:r>
            <a:r>
              <a:rPr lang="en-US" sz="1600" dirty="0">
                <a:latin typeface="Courier"/>
                <a:cs typeface="Courier"/>
              </a:rPr>
              <a:t>(directory):</a:t>
            </a:r>
          </a:p>
          <a:p>
            <a:r>
              <a:rPr lang="en-US" sz="1600" dirty="0">
                <a:latin typeface="Courier"/>
                <a:cs typeface="Courier"/>
              </a:rPr>
              <a:t>    content = [</a:t>
            </a:r>
            <a:r>
              <a:rPr lang="en-US" sz="1600" dirty="0" err="1">
                <a:latin typeface="Courier"/>
                <a:cs typeface="Courier"/>
              </a:rPr>
              <a:t>os.path.join</a:t>
            </a:r>
            <a:r>
              <a:rPr lang="en-US" sz="1600" dirty="0">
                <a:latin typeface="Courier"/>
                <a:cs typeface="Courier"/>
              </a:rPr>
              <a:t>(directory, x) for x in </a:t>
            </a:r>
            <a:r>
              <a:rPr lang="en-US" sz="1600" dirty="0" err="1">
                <a:latin typeface="Courier"/>
                <a:cs typeface="Courier"/>
              </a:rPr>
              <a:t>os.listdir</a:t>
            </a:r>
            <a:r>
              <a:rPr lang="en-US" sz="1600" dirty="0">
                <a:latin typeface="Courier"/>
                <a:cs typeface="Courier"/>
              </a:rPr>
              <a:t>(directory)]</a:t>
            </a:r>
          </a:p>
          <a:p>
            <a:r>
              <a:rPr lang="en-US" sz="1600" dirty="0">
                <a:latin typeface="Courier"/>
                <a:cs typeface="Courier"/>
              </a:rPr>
              <a:t> </a:t>
            </a: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dirs</a:t>
            </a:r>
            <a:r>
              <a:rPr lang="en-US" sz="1600" dirty="0">
                <a:latin typeface="Courier"/>
                <a:cs typeface="Courier"/>
              </a:rPr>
              <a:t> = sorted([x for x in content if </a:t>
            </a:r>
            <a:r>
              <a:rPr lang="en-US" sz="1600" dirty="0" err="1">
                <a:latin typeface="Courier"/>
                <a:cs typeface="Courier"/>
              </a:rPr>
              <a:t>os.path.isdir</a:t>
            </a:r>
            <a:r>
              <a:rPr lang="en-US" sz="1600" dirty="0">
                <a:latin typeface="Courier"/>
                <a:cs typeface="Courier"/>
              </a:rPr>
              <a:t>(x)])</a:t>
            </a:r>
          </a:p>
          <a:p>
            <a:r>
              <a:rPr lang="en-US" sz="1600" dirty="0">
                <a:latin typeface="Courier"/>
                <a:cs typeface="Courier"/>
              </a:rPr>
              <a:t>    files = sorted([x for x in content if </a:t>
            </a:r>
            <a:r>
              <a:rPr lang="en-US" sz="1600" dirty="0" err="1">
                <a:latin typeface="Courier"/>
                <a:cs typeface="Courier"/>
              </a:rPr>
              <a:t>os.path.isfile</a:t>
            </a:r>
            <a:r>
              <a:rPr lang="en-US" sz="1600" dirty="0">
                <a:latin typeface="Courier"/>
                <a:cs typeface="Courier"/>
              </a:rPr>
              <a:t>(x)])</a:t>
            </a:r>
          </a:p>
          <a:p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for d in </a:t>
            </a:r>
            <a:r>
              <a:rPr lang="en-US" sz="1600" dirty="0" err="1">
                <a:latin typeface="Courier"/>
                <a:cs typeface="Courier"/>
              </a:rPr>
              <a:t>dirs</a:t>
            </a:r>
            <a:r>
              <a:rPr lang="en-US" sz="1600" dirty="0">
                <a:latin typeface="Courier"/>
                <a:cs typeface="Courier"/>
              </a:rPr>
              <a:t>:</a:t>
            </a:r>
          </a:p>
          <a:p>
            <a:r>
              <a:rPr lang="en-US" sz="1600" dirty="0">
                <a:latin typeface="Courier"/>
                <a:cs typeface="Courier"/>
              </a:rPr>
              <a:t>	print d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listfiles</a:t>
            </a:r>
            <a:r>
              <a:rPr lang="en-US" sz="1600" dirty="0">
                <a:latin typeface="Courier"/>
                <a:cs typeface="Courier"/>
              </a:rPr>
              <a:t>(d)</a:t>
            </a:r>
          </a:p>
          <a:p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for f in files:</a:t>
            </a:r>
          </a:p>
          <a:p>
            <a:r>
              <a:rPr lang="en-US" sz="1600" dirty="0">
                <a:latin typeface="Courier"/>
                <a:cs typeface="Courier"/>
              </a:rPr>
              <a:t>	print f</a:t>
            </a:r>
          </a:p>
        </p:txBody>
      </p:sp>
      <p:sp>
        <p:nvSpPr>
          <p:cNvPr id="15" name="Content Placeholder 4"/>
          <p:cNvSpPr>
            <a:spLocks noGrp="1"/>
          </p:cNvSpPr>
          <p:nvPr>
            <p:ph sz="half" idx="1"/>
          </p:nvPr>
        </p:nvSpPr>
        <p:spPr>
          <a:xfrm>
            <a:off x="1981200" y="4724400"/>
            <a:ext cx="8001000" cy="8382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Iterative version about twice as much code and much harder to think about.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FDF2C2B-0031-6447-9D8D-04F9B22EF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3" name="Google Shape;121;p15">
            <a:extLst>
              <a:ext uri="{FF2B5EF4-FFF2-40B4-BE49-F238E27FC236}">
                <a16:creationId xmlns:a16="http://schemas.microsoft.com/office/drawing/2014/main" id="{6DC4C4E0-AAE8-874E-924A-CE894A22A609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3120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 dirty="0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Recall: Iteration</a:t>
            </a:r>
            <a:endParaRPr dirty="0"/>
          </a:p>
        </p:txBody>
      </p:sp>
      <p:sp>
        <p:nvSpPr>
          <p:cNvPr id="168" name="Google Shape;168;p19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2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2514600" y="2064316"/>
            <a:ext cx="6705600" cy="2246769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sum_of_squares(n):</a:t>
            </a:r>
            <a:endParaRPr/>
          </a:p>
          <a:p>
            <a:r>
              <a:rPr lang="en-US" sz="2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accum = 0</a:t>
            </a:r>
            <a:endParaRPr/>
          </a:p>
          <a:p>
            <a:r>
              <a:rPr lang="en-US" sz="2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for i in range(1,n+1):</a:t>
            </a:r>
            <a:endParaRPr/>
          </a:p>
          <a:p>
            <a:r>
              <a:rPr lang="en-US" sz="2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accum = accum + i*i</a:t>
            </a:r>
            <a:endParaRPr sz="2800"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r>
              <a:rPr lang="en-US" sz="2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return accum</a:t>
            </a:r>
            <a:endParaRPr sz="2800"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grpSp>
        <p:nvGrpSpPr>
          <p:cNvPr id="170" name="Google Shape;170;p19"/>
          <p:cNvGrpSpPr/>
          <p:nvPr/>
        </p:nvGrpSpPr>
        <p:grpSpPr>
          <a:xfrm>
            <a:off x="4953000" y="1149915"/>
            <a:ext cx="4506362" cy="533400"/>
            <a:chOff x="762000" y="1143000"/>
            <a:chExt cx="4506362" cy="533400"/>
          </a:xfrm>
        </p:grpSpPr>
        <p:sp>
          <p:nvSpPr>
            <p:cNvPr id="171" name="Google Shape;171;p19"/>
            <p:cNvSpPr/>
            <p:nvPr/>
          </p:nvSpPr>
          <p:spPr>
            <a:xfrm>
              <a:off x="762000" y="1143000"/>
              <a:ext cx="4506362" cy="533400"/>
            </a:xfrm>
            <a:prstGeom prst="wedgeRectCallout">
              <a:avLst>
                <a:gd name="adj1" fmla="val -39275"/>
                <a:gd name="adj2" fmla="val 237911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Clr>
                  <a:schemeClr val="dk1"/>
                </a:buClr>
                <a:buSzPts val="1800"/>
              </a:pPr>
              <a:endPara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9"/>
            <p:cNvSpPr txBox="1"/>
            <p:nvPr/>
          </p:nvSpPr>
          <p:spPr>
            <a:xfrm>
              <a:off x="762000" y="1219200"/>
              <a:ext cx="4506362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-US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1. Initialize the “base” case of no iterations</a:t>
              </a:r>
              <a:endParaRPr/>
            </a:p>
          </p:txBody>
        </p:sp>
      </p:grpSp>
      <p:grpSp>
        <p:nvGrpSpPr>
          <p:cNvPr id="173" name="Google Shape;173;p19"/>
          <p:cNvGrpSpPr/>
          <p:nvPr/>
        </p:nvGrpSpPr>
        <p:grpSpPr>
          <a:xfrm>
            <a:off x="7467601" y="1936676"/>
            <a:ext cx="1851789" cy="533400"/>
            <a:chOff x="762000" y="1143000"/>
            <a:chExt cx="1851789" cy="533400"/>
          </a:xfrm>
        </p:grpSpPr>
        <p:sp>
          <p:nvSpPr>
            <p:cNvPr id="174" name="Google Shape;174;p19"/>
            <p:cNvSpPr/>
            <p:nvPr/>
          </p:nvSpPr>
          <p:spPr>
            <a:xfrm>
              <a:off x="762000" y="1143000"/>
              <a:ext cx="1851789" cy="533400"/>
            </a:xfrm>
            <a:prstGeom prst="wedgeRectCallout">
              <a:avLst>
                <a:gd name="adj1" fmla="val -87103"/>
                <a:gd name="adj2" fmla="val 154962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Clr>
                  <a:schemeClr val="dk1"/>
                </a:buClr>
                <a:buSzPts val="1800"/>
              </a:pPr>
              <a:endPara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9"/>
            <p:cNvSpPr txBox="1"/>
            <p:nvPr/>
          </p:nvSpPr>
          <p:spPr>
            <a:xfrm>
              <a:off x="762000" y="1219200"/>
              <a:ext cx="1851789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-US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2. Starting value</a:t>
              </a:r>
              <a:endParaRPr/>
            </a:p>
          </p:txBody>
        </p:sp>
      </p:grpSp>
      <p:grpSp>
        <p:nvGrpSpPr>
          <p:cNvPr id="176" name="Google Shape;176;p19"/>
          <p:cNvGrpSpPr/>
          <p:nvPr/>
        </p:nvGrpSpPr>
        <p:grpSpPr>
          <a:xfrm>
            <a:off x="8282812" y="2470076"/>
            <a:ext cx="1851789" cy="533400"/>
            <a:chOff x="762000" y="1143000"/>
            <a:chExt cx="1851789" cy="533400"/>
          </a:xfrm>
        </p:grpSpPr>
        <p:sp>
          <p:nvSpPr>
            <p:cNvPr id="177" name="Google Shape;177;p19"/>
            <p:cNvSpPr/>
            <p:nvPr/>
          </p:nvSpPr>
          <p:spPr>
            <a:xfrm>
              <a:off x="762000" y="1143000"/>
              <a:ext cx="1851789" cy="533400"/>
            </a:xfrm>
            <a:prstGeom prst="wedgeRectCallout">
              <a:avLst>
                <a:gd name="adj1" fmla="val -88696"/>
                <a:gd name="adj2" fmla="val 55423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Clr>
                  <a:schemeClr val="dk1"/>
                </a:buClr>
                <a:buSzPts val="1800"/>
              </a:pPr>
              <a:endPara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9"/>
            <p:cNvSpPr txBox="1"/>
            <p:nvPr/>
          </p:nvSpPr>
          <p:spPr>
            <a:xfrm>
              <a:off x="762000" y="1219200"/>
              <a:ext cx="177484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-US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3. Ending value</a:t>
              </a:r>
              <a:endParaRPr/>
            </a:p>
          </p:txBody>
        </p:sp>
      </p:grpSp>
      <p:grpSp>
        <p:nvGrpSpPr>
          <p:cNvPr id="179" name="Google Shape;179;p19"/>
          <p:cNvGrpSpPr/>
          <p:nvPr/>
        </p:nvGrpSpPr>
        <p:grpSpPr>
          <a:xfrm>
            <a:off x="6654655" y="4539684"/>
            <a:ext cx="3148107" cy="533400"/>
            <a:chOff x="-611262" y="1040368"/>
            <a:chExt cx="3148107" cy="533400"/>
          </a:xfrm>
        </p:grpSpPr>
        <p:sp>
          <p:nvSpPr>
            <p:cNvPr id="180" name="Google Shape;180;p19"/>
            <p:cNvSpPr/>
            <p:nvPr/>
          </p:nvSpPr>
          <p:spPr>
            <a:xfrm>
              <a:off x="-611262" y="1040368"/>
              <a:ext cx="3148107" cy="533400"/>
            </a:xfrm>
            <a:prstGeom prst="wedgeRectCallout">
              <a:avLst>
                <a:gd name="adj1" fmla="val -75813"/>
                <a:gd name="adj2" fmla="val -201720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Clr>
                  <a:schemeClr val="dk1"/>
                </a:buClr>
                <a:buSzPts val="1800"/>
              </a:pPr>
              <a:endPara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9"/>
            <p:cNvSpPr txBox="1"/>
            <p:nvPr/>
          </p:nvSpPr>
          <p:spPr>
            <a:xfrm>
              <a:off x="-510594" y="1128236"/>
              <a:ext cx="289053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-US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4. New loop variable value</a:t>
              </a:r>
              <a:endParaRPr/>
            </a:p>
          </p:txBody>
        </p:sp>
      </p:grp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5561C420-61D0-9B46-ABCA-727305897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21" name="Google Shape;121;p15">
            <a:extLst>
              <a:ext uri="{FF2B5EF4-FFF2-40B4-BE49-F238E27FC236}">
                <a16:creationId xmlns:a16="http://schemas.microsoft.com/office/drawing/2014/main" id="{68978D33-6B74-6449-AFE9-52A16594D881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879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II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34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20</a:t>
            </a:fld>
            <a:endParaRPr lang="en-US" b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2209800" y="1066800"/>
            <a:ext cx="8153400" cy="99060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dirty="0"/>
              <a:t>Sort the numbers in a list. </a:t>
            </a:r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Hidden recursive structure: Decision tree!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752600"/>
            <a:ext cx="7302500" cy="3644900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ECA801C-EB69-5D44-BCF5-D70B2CB7F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2" name="Google Shape;121;p15">
            <a:extLst>
              <a:ext uri="{FF2B5EF4-FFF2-40B4-BE49-F238E27FC236}">
                <a16:creationId xmlns:a16="http://schemas.microsoft.com/office/drawing/2014/main" id="{C1286AF5-021E-BC4D-8B78-7491ECB4E366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03159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Recursion Key concepts – by example</a:t>
            </a:r>
            <a:endParaRPr/>
          </a:p>
        </p:txBody>
      </p:sp>
      <p:sp>
        <p:nvSpPr>
          <p:cNvPr id="199" name="Google Shape;199;p21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3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21"/>
          <p:cNvSpPr/>
          <p:nvPr/>
        </p:nvSpPr>
        <p:spPr>
          <a:xfrm>
            <a:off x="2057400" y="2209800"/>
            <a:ext cx="8077200" cy="1938992"/>
          </a:xfrm>
          <a:prstGeom prst="rect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sum_of_squares(n):</a:t>
            </a:r>
            <a:endParaRPr/>
          </a:p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if n &lt; 1:</a:t>
            </a:r>
            <a:endParaRPr/>
          </a:p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0</a:t>
            </a:r>
            <a:endParaRPr/>
          </a:p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else:</a:t>
            </a:r>
            <a:endParaRPr/>
          </a:p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sum_of_squares(n-1) + n**2</a:t>
            </a:r>
            <a:endParaRPr/>
          </a:p>
        </p:txBody>
      </p:sp>
      <p:grpSp>
        <p:nvGrpSpPr>
          <p:cNvPr id="201" name="Google Shape;201;p21"/>
          <p:cNvGrpSpPr/>
          <p:nvPr/>
        </p:nvGrpSpPr>
        <p:grpSpPr>
          <a:xfrm>
            <a:off x="2286000" y="1143000"/>
            <a:ext cx="3200400" cy="533400"/>
            <a:chOff x="762000" y="1143000"/>
            <a:chExt cx="3200400" cy="533400"/>
          </a:xfrm>
        </p:grpSpPr>
        <p:sp>
          <p:nvSpPr>
            <p:cNvPr id="202" name="Google Shape;202;p21"/>
            <p:cNvSpPr/>
            <p:nvPr/>
          </p:nvSpPr>
          <p:spPr>
            <a:xfrm>
              <a:off x="762000" y="1143000"/>
              <a:ext cx="3200400" cy="533400"/>
            </a:xfrm>
            <a:prstGeom prst="wedgeRectCallout">
              <a:avLst>
                <a:gd name="adj1" fmla="val -6777"/>
                <a:gd name="adj2" fmla="val 251736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Clr>
                  <a:schemeClr val="dk1"/>
                </a:buClr>
                <a:buSzPts val="1800"/>
              </a:pPr>
              <a:endPara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1"/>
            <p:cNvSpPr txBox="1"/>
            <p:nvPr/>
          </p:nvSpPr>
          <p:spPr>
            <a:xfrm>
              <a:off x="762000" y="1219200"/>
              <a:ext cx="3195293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-US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1. Test for simple “base” case</a:t>
              </a:r>
              <a:endParaRPr/>
            </a:p>
          </p:txBody>
        </p:sp>
      </p:grpSp>
      <p:grpSp>
        <p:nvGrpSpPr>
          <p:cNvPr id="204" name="Google Shape;204;p21"/>
          <p:cNvGrpSpPr/>
          <p:nvPr/>
        </p:nvGrpSpPr>
        <p:grpSpPr>
          <a:xfrm>
            <a:off x="5791200" y="1143000"/>
            <a:ext cx="3657600" cy="533400"/>
            <a:chOff x="4267200" y="1143000"/>
            <a:chExt cx="3657600" cy="533400"/>
          </a:xfrm>
        </p:grpSpPr>
        <p:sp>
          <p:nvSpPr>
            <p:cNvPr id="205" name="Google Shape;205;p21"/>
            <p:cNvSpPr/>
            <p:nvPr/>
          </p:nvSpPr>
          <p:spPr>
            <a:xfrm>
              <a:off x="4267200" y="1143000"/>
              <a:ext cx="3657600" cy="533400"/>
            </a:xfrm>
            <a:prstGeom prst="wedgeRectCallout">
              <a:avLst>
                <a:gd name="adj1" fmla="val -68657"/>
                <a:gd name="adj2" fmla="val 323661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Clr>
                  <a:schemeClr val="dk1"/>
                </a:buClr>
                <a:buSzPts val="1800"/>
              </a:pPr>
              <a:endPara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1"/>
            <p:cNvSpPr txBox="1"/>
            <p:nvPr/>
          </p:nvSpPr>
          <p:spPr>
            <a:xfrm>
              <a:off x="4267200" y="1219200"/>
              <a:ext cx="3520578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-US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2. Solution in simple “base” case</a:t>
              </a:r>
              <a:endParaRPr/>
            </a:p>
          </p:txBody>
        </p:sp>
      </p:grpSp>
      <p:grpSp>
        <p:nvGrpSpPr>
          <p:cNvPr id="207" name="Google Shape;207;p21"/>
          <p:cNvGrpSpPr/>
          <p:nvPr/>
        </p:nvGrpSpPr>
        <p:grpSpPr>
          <a:xfrm>
            <a:off x="3048000" y="4749612"/>
            <a:ext cx="3352800" cy="914400"/>
            <a:chOff x="4953000" y="4572000"/>
            <a:chExt cx="3352800" cy="914400"/>
          </a:xfrm>
        </p:grpSpPr>
        <p:sp>
          <p:nvSpPr>
            <p:cNvPr id="208" name="Google Shape;208;p21"/>
            <p:cNvSpPr/>
            <p:nvPr/>
          </p:nvSpPr>
          <p:spPr>
            <a:xfrm>
              <a:off x="4953000" y="4572000"/>
              <a:ext cx="3352800" cy="914400"/>
            </a:xfrm>
            <a:prstGeom prst="wedgeRectCallout">
              <a:avLst>
                <a:gd name="adj1" fmla="val 12772"/>
                <a:gd name="adj2" fmla="val -123152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Clr>
                  <a:schemeClr val="dk1"/>
                </a:buClr>
                <a:buSzPts val="1800"/>
              </a:pPr>
              <a:endPara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1"/>
            <p:cNvSpPr txBox="1"/>
            <p:nvPr/>
          </p:nvSpPr>
          <p:spPr>
            <a:xfrm>
              <a:off x="5105400" y="4724400"/>
              <a:ext cx="30480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-US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3. Assume recusive solution to simpler problem</a:t>
              </a:r>
              <a:endParaRPr/>
            </a:p>
          </p:txBody>
        </p:sp>
      </p:grpSp>
      <p:grpSp>
        <p:nvGrpSpPr>
          <p:cNvPr id="210" name="Google Shape;210;p21"/>
          <p:cNvGrpSpPr/>
          <p:nvPr/>
        </p:nvGrpSpPr>
        <p:grpSpPr>
          <a:xfrm>
            <a:off x="6821129" y="4893796"/>
            <a:ext cx="3352800" cy="914400"/>
            <a:chOff x="609600" y="4648200"/>
            <a:chExt cx="3352800" cy="914400"/>
          </a:xfrm>
        </p:grpSpPr>
        <p:sp>
          <p:nvSpPr>
            <p:cNvPr id="211" name="Google Shape;211;p21"/>
            <p:cNvSpPr/>
            <p:nvPr/>
          </p:nvSpPr>
          <p:spPr>
            <a:xfrm>
              <a:off x="609600" y="4648200"/>
              <a:ext cx="3352800" cy="914400"/>
            </a:xfrm>
            <a:prstGeom prst="wedgeRectCallout">
              <a:avLst>
                <a:gd name="adj1" fmla="val 4750"/>
                <a:gd name="adj2" fmla="val -149944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>
                <a:buClr>
                  <a:schemeClr val="dk1"/>
                </a:buClr>
                <a:buSzPts val="1800"/>
              </a:pPr>
              <a:endPara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1"/>
            <p:cNvSpPr txBox="1"/>
            <p:nvPr/>
          </p:nvSpPr>
          <p:spPr>
            <a:xfrm>
              <a:off x="762000" y="4800600"/>
              <a:ext cx="3048000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r>
                <a:rPr lang="en-US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4. Transform soln of simpler problem into full soln</a:t>
              </a:r>
              <a:endPara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F7CB9A5-E7CA-7C42-A6C4-5E9CD3AAE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20" name="Google Shape;121;p15">
            <a:extLst>
              <a:ext uri="{FF2B5EF4-FFF2-40B4-BE49-F238E27FC236}">
                <a16:creationId xmlns:a16="http://schemas.microsoft.com/office/drawing/2014/main" id="{9199F979-ED4F-3E4A-BC75-54B2945B43B2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219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In words</a:t>
            </a:r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body" idx="1"/>
          </p:nvPr>
        </p:nvSpPr>
        <p:spPr>
          <a:xfrm>
            <a:off x="2209800" y="1066800"/>
            <a:ext cx="7620000" cy="15408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sum of no numbers is zero</a:t>
            </a:r>
            <a:endParaRPr/>
          </a:p>
          <a:p>
            <a:pPr marL="285750" indent="-285750">
              <a:spcBef>
                <a:spcPts val="72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sum of 1</a:t>
            </a:r>
            <a:r>
              <a:rPr lang="en-US" sz="2400" b="1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through n</a:t>
            </a:r>
            <a:r>
              <a:rPr lang="en-US" sz="2400" b="1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</a:t>
            </a: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 the </a:t>
            </a:r>
            <a:endParaRPr/>
          </a:p>
          <a:p>
            <a:pPr lvl="1">
              <a:spcBef>
                <a:spcPts val="540"/>
              </a:spcBef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sum of 1</a:t>
            </a:r>
            <a:r>
              <a:rPr lang="en-US" sz="1800" b="1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through (n-1)</a:t>
            </a:r>
            <a:r>
              <a:rPr lang="en-US" sz="1800" b="1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</a:t>
            </a:r>
            <a:endParaRPr/>
          </a:p>
          <a:p>
            <a:pPr lvl="1">
              <a:spcBef>
                <a:spcPts val="540"/>
              </a:spcBef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plus n</a:t>
            </a:r>
            <a:r>
              <a:rPr lang="en-US" sz="1800" b="1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2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4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2019300" y="2971800"/>
            <a:ext cx="8077200" cy="1938992"/>
          </a:xfrm>
          <a:prstGeom prst="rect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4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</a:t>
            </a:r>
            <a:r>
              <a:rPr lang="en-US" sz="2400" b="1" dirty="0" err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sum_of_squares</a:t>
            </a:r>
            <a:r>
              <a:rPr lang="en-US" sz="24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(n):</a:t>
            </a:r>
            <a:endParaRPr dirty="0"/>
          </a:p>
          <a:p>
            <a:r>
              <a:rPr lang="en-US" sz="24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if n &lt; 1:</a:t>
            </a:r>
            <a:endParaRPr dirty="0"/>
          </a:p>
          <a:p>
            <a:r>
              <a:rPr lang="en-US" sz="24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0</a:t>
            </a:r>
            <a:endParaRPr dirty="0"/>
          </a:p>
          <a:p>
            <a:r>
              <a:rPr lang="en-US" sz="24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else:</a:t>
            </a:r>
            <a:endParaRPr dirty="0"/>
          </a:p>
          <a:p>
            <a:r>
              <a:rPr lang="en-US" sz="24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</a:t>
            </a:r>
            <a:r>
              <a:rPr lang="en-US" sz="2400" b="1" dirty="0" err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sum_of_squares</a:t>
            </a:r>
            <a:r>
              <a:rPr lang="en-US" sz="2400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(n-1) + n**2 </a:t>
            </a:r>
            <a:endParaRPr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121F8A8-1D70-6C43-B48B-E5F69FABC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9" name="Google Shape;121;p15">
            <a:extLst>
              <a:ext uri="{FF2B5EF4-FFF2-40B4-BE49-F238E27FC236}">
                <a16:creationId xmlns:a16="http://schemas.microsoft.com/office/drawing/2014/main" id="{D5DE7753-3888-EE4C-B9FD-FF3843876B16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4707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Why does it work</a:t>
            </a:r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5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23"/>
          <p:cNvSpPr/>
          <p:nvPr/>
        </p:nvSpPr>
        <p:spPr>
          <a:xfrm>
            <a:off x="1676400" y="2057400"/>
            <a:ext cx="8839200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sum_of_squares(3)</a:t>
            </a:r>
            <a:endParaRPr sz="2000"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endParaRPr sz="2000"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# sum_of_squares(3) =&gt; sum_of_squares(2) + 3**2 </a:t>
            </a:r>
            <a:endParaRPr/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#              =&gt; sum_of_squares(1) + 2**2 + 3**2 </a:t>
            </a:r>
            <a:endParaRPr/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#              =&gt; sum_of_squares(0) + 1**2 + 2**2 + 3**2  </a:t>
            </a:r>
            <a:endParaRPr/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#              =&gt; 0 + 1**2 + 2**2 + 3**2 = 14</a:t>
            </a:r>
            <a:endParaRPr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0624721-0948-D146-997B-1974DE1DA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8" name="Google Shape;121;p15">
            <a:extLst>
              <a:ext uri="{FF2B5EF4-FFF2-40B4-BE49-F238E27FC236}">
                <a16:creationId xmlns:a16="http://schemas.microsoft.com/office/drawing/2014/main" id="{81252BD7-8D93-5840-B1AD-5F57CA2AEA71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9225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How does it work?</a:t>
            </a:r>
            <a:endParaRPr/>
          </a:p>
        </p:txBody>
      </p:sp>
      <p:sp>
        <p:nvSpPr>
          <p:cNvPr id="237" name="Google Shape;237;p24"/>
          <p:cNvSpPr txBox="1">
            <a:spLocks noGrp="1"/>
          </p:cNvSpPr>
          <p:nvPr>
            <p:ph type="body" idx="1"/>
          </p:nvPr>
        </p:nvSpPr>
        <p:spPr>
          <a:xfrm>
            <a:off x="2209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recursive call gets its own local variables</a:t>
            </a:r>
            <a:endParaRPr/>
          </a:p>
          <a:p>
            <a:pPr lvl="1">
              <a:spcBef>
                <a:spcPts val="540"/>
              </a:spcBef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Just like any other function call</a:t>
            </a:r>
            <a:endParaRPr/>
          </a:p>
          <a:p>
            <a:pPr marL="285750" indent="-285750">
              <a:spcBef>
                <a:spcPts val="72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Computes its result (possibly using additional calls)</a:t>
            </a:r>
            <a:endParaRPr/>
          </a:p>
          <a:p>
            <a:pPr lvl="1">
              <a:spcBef>
                <a:spcPts val="540"/>
              </a:spcBef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Just like any other function call</a:t>
            </a:r>
            <a:endParaRPr/>
          </a:p>
          <a:p>
            <a:pPr marL="285750" indent="-285750">
              <a:spcBef>
                <a:spcPts val="72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Returns its result and returns control to its caller</a:t>
            </a:r>
            <a:endParaRPr/>
          </a:p>
          <a:p>
            <a:pPr lvl="1">
              <a:spcBef>
                <a:spcPts val="540"/>
              </a:spcBef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Just like any other function call</a:t>
            </a:r>
            <a:endParaRPr/>
          </a:p>
          <a:p>
            <a:pPr marL="285750" indent="-285750">
              <a:spcBef>
                <a:spcPts val="72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function that is called happens to be itself</a:t>
            </a:r>
            <a:endParaRPr/>
          </a:p>
          <a:p>
            <a:pPr lvl="1">
              <a:spcBef>
                <a:spcPts val="540"/>
              </a:spcBef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Called on a simpler problem</a:t>
            </a:r>
            <a:endParaRPr/>
          </a:p>
          <a:p>
            <a:pPr lvl="1">
              <a:spcBef>
                <a:spcPts val="540"/>
              </a:spcBef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Eventually bottoms out on the simple base case</a:t>
            </a:r>
            <a:endParaRPr/>
          </a:p>
          <a:p>
            <a:pPr lvl="1" indent="-114300">
              <a:spcBef>
                <a:spcPts val="540"/>
              </a:spcBef>
              <a:buClr>
                <a:schemeClr val="dk1"/>
              </a:buClr>
              <a:buSzPts val="1800"/>
              <a:buNone/>
            </a:pPr>
            <a:endParaRPr sz="1800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indent="-285750">
              <a:spcBef>
                <a:spcPts val="72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Reason about correctness “by induction”</a:t>
            </a:r>
            <a:endParaRPr/>
          </a:p>
          <a:p>
            <a:pPr lvl="1">
              <a:spcBef>
                <a:spcPts val="540"/>
              </a:spcBef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Solve a base case</a:t>
            </a:r>
            <a:endParaRPr/>
          </a:p>
          <a:p>
            <a:pPr lvl="1">
              <a:spcBef>
                <a:spcPts val="540"/>
              </a:spcBef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Assuming a solution to a smaller problem, extend it</a:t>
            </a:r>
            <a:endParaRPr/>
          </a:p>
        </p:txBody>
      </p:sp>
      <p:sp>
        <p:nvSpPr>
          <p:cNvPr id="240" name="Google Shape;240;p24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6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3E18487-D114-B245-B8DC-091C96DCF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8" name="Google Shape;121;p15">
            <a:extLst>
              <a:ext uri="{FF2B5EF4-FFF2-40B4-BE49-F238E27FC236}">
                <a16:creationId xmlns:a16="http://schemas.microsoft.com/office/drawing/2014/main" id="{E609C942-3CD4-0F48-A5BE-9E053FDB0B4F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168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Questions</a:t>
            </a:r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body" idx="1"/>
          </p:nvPr>
        </p:nvSpPr>
        <p:spPr>
          <a:xfrm>
            <a:off x="2209800" y="1066800"/>
            <a:ext cx="7620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what order do we sum the squares ?</a:t>
            </a:r>
            <a:endParaRPr/>
          </a:p>
          <a:p>
            <a:pPr marL="285750" indent="-285750">
              <a:spcBef>
                <a:spcPts val="72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does this compare to iterative approach ?</a:t>
            </a:r>
            <a:endParaRPr/>
          </a:p>
        </p:txBody>
      </p:sp>
      <p:sp>
        <p:nvSpPr>
          <p:cNvPr id="249" name="Google Shape;249;p25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7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0" name="Google Shape;250;p25"/>
          <p:cNvSpPr/>
          <p:nvPr/>
        </p:nvSpPr>
        <p:spPr>
          <a:xfrm>
            <a:off x="4495800" y="1968578"/>
            <a:ext cx="5257800" cy="1477328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sum_of_squares(n):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accum = 0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for i in range(1,n+1):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accum = accum + i*i</a:t>
            </a:r>
            <a:endParaRPr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return accum</a:t>
            </a:r>
            <a:endParaRPr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51" name="Google Shape;251;p25"/>
          <p:cNvSpPr/>
          <p:nvPr/>
        </p:nvSpPr>
        <p:spPr>
          <a:xfrm>
            <a:off x="1704668" y="3581400"/>
            <a:ext cx="5867400" cy="1477328"/>
          </a:xfrm>
          <a:prstGeom prst="rect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</a:t>
            </a:r>
            <a:r>
              <a:rPr lang="en-US" b="1" dirty="0" err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sum_of_squares</a:t>
            </a:r>
            <a:r>
              <a:rPr lang="en-US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(n):</a:t>
            </a:r>
            <a:endParaRPr dirty="0"/>
          </a:p>
          <a:p>
            <a:r>
              <a:rPr lang="en-US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if n &lt; 1:</a:t>
            </a:r>
            <a:endParaRPr dirty="0"/>
          </a:p>
          <a:p>
            <a:r>
              <a:rPr lang="en-US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0</a:t>
            </a:r>
            <a:endParaRPr dirty="0"/>
          </a:p>
          <a:p>
            <a:r>
              <a:rPr lang="en-US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else:</a:t>
            </a:r>
            <a:endParaRPr dirty="0"/>
          </a:p>
          <a:p>
            <a:r>
              <a:rPr lang="en-US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</a:t>
            </a:r>
            <a:r>
              <a:rPr lang="en-US" b="1" dirty="0" err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sum_of_squares</a:t>
            </a:r>
            <a:r>
              <a:rPr lang="en-US" b="1" dirty="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(n-1) + n**2 </a:t>
            </a:r>
            <a:endParaRPr dirty="0"/>
          </a:p>
        </p:txBody>
      </p:sp>
      <p:sp>
        <p:nvSpPr>
          <p:cNvPr id="252" name="Google Shape;252;p25"/>
          <p:cNvSpPr/>
          <p:nvPr/>
        </p:nvSpPr>
        <p:spPr>
          <a:xfrm>
            <a:off x="4572000" y="5177313"/>
            <a:ext cx="5867400" cy="1477328"/>
          </a:xfrm>
          <a:prstGeom prst="rect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sum_of_squares(n):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if n &lt; 1: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0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else:</a:t>
            </a:r>
            <a:endParaRPr/>
          </a:p>
          <a:p>
            <a:r>
              <a:rPr lang="en-US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n**2 + sum_of_squares(n-1)</a:t>
            </a:r>
            <a:endParaRPr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4AED36B-3AC0-6A47-9FF2-75100A157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1" name="Google Shape;121;p15">
            <a:extLst>
              <a:ext uri="{FF2B5EF4-FFF2-40B4-BE49-F238E27FC236}">
                <a16:creationId xmlns:a16="http://schemas.microsoft.com/office/drawing/2014/main" id="{632393BC-12EC-754D-8B64-0AE0C79D1C3F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5363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0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Tail Recursion</a:t>
            </a:r>
            <a:endParaRPr/>
          </a:p>
        </p:txBody>
      </p:sp>
      <p:sp>
        <p:nvSpPr>
          <p:cNvPr id="406" name="Google Shape;406;p40"/>
          <p:cNvSpPr txBox="1">
            <a:spLocks noGrp="1"/>
          </p:cNvSpPr>
          <p:nvPr>
            <p:ph type="body" idx="1"/>
          </p:nvPr>
        </p:nvSpPr>
        <p:spPr>
          <a:xfrm>
            <a:off x="2209800" y="1066800"/>
            <a:ext cx="76200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All the work happens on the way down the recursion</a:t>
            </a:r>
            <a:endParaRPr/>
          </a:p>
          <a:p>
            <a:pPr marL="285750" indent="-285750">
              <a:spcBef>
                <a:spcPts val="72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 the way back up, just return</a:t>
            </a:r>
            <a:endParaRPr/>
          </a:p>
        </p:txBody>
      </p:sp>
      <p:sp>
        <p:nvSpPr>
          <p:cNvPr id="409" name="Google Shape;409;p40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8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0" name="Google Shape;410;p40"/>
          <p:cNvSpPr/>
          <p:nvPr/>
        </p:nvSpPr>
        <p:spPr>
          <a:xfrm>
            <a:off x="1828800" y="2785409"/>
            <a:ext cx="8610600" cy="3170099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sum_up_squares(i, n, accum):</a:t>
            </a:r>
            <a:endParaRPr/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"""Sum the squares from i to n in incr. order"""</a:t>
            </a:r>
            <a:endParaRPr/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if i &gt; n:</a:t>
            </a:r>
            <a:endParaRPr/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accum</a:t>
            </a:r>
            <a:endParaRPr sz="2000"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else:</a:t>
            </a:r>
            <a:endParaRPr/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sum_up_squares(i+1, n, accum + i**2)</a:t>
            </a:r>
            <a:endParaRPr/>
          </a:p>
          <a:p>
            <a:endParaRPr sz="2000"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endParaRPr sz="2000" b="1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sum_up_squares(1,3,0)</a:t>
            </a:r>
            <a:endParaRPr/>
          </a:p>
          <a:p>
            <a:r>
              <a:rPr lang="en-US" sz="20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14</a:t>
            </a:r>
            <a:endParaRPr/>
          </a:p>
        </p:txBody>
      </p:sp>
      <p:sp>
        <p:nvSpPr>
          <p:cNvPr id="411" name="Google Shape;411;p40"/>
          <p:cNvSpPr/>
          <p:nvPr/>
        </p:nvSpPr>
        <p:spPr>
          <a:xfrm>
            <a:off x="3048000" y="3810000"/>
            <a:ext cx="3730580" cy="3048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Base Case</a:t>
            </a:r>
            <a:endParaRPr/>
          </a:p>
        </p:txBody>
      </p:sp>
      <p:sp>
        <p:nvSpPr>
          <p:cNvPr id="412" name="Google Shape;412;p40"/>
          <p:cNvSpPr/>
          <p:nvPr/>
        </p:nvSpPr>
        <p:spPr>
          <a:xfrm>
            <a:off x="3048000" y="4343400"/>
            <a:ext cx="6705600" cy="5334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dk1"/>
              </a:buClr>
              <a:buSzPts val="1800"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Tail Recursive Case</a:t>
            </a:r>
            <a:endParaRPr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1EEB9F7-90B0-BE47-85F9-3155D0E4E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1" name="Google Shape;121;p15">
            <a:extLst>
              <a:ext uri="{FF2B5EF4-FFF2-40B4-BE49-F238E27FC236}">
                <a16:creationId xmlns:a16="http://schemas.microsoft.com/office/drawing/2014/main" id="{82A02903-4434-3440-AA63-155F65B0FBAE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241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 txBox="1">
            <a:spLocks noGrp="1"/>
          </p:cNvSpPr>
          <p:nvPr>
            <p:ph type="title"/>
          </p:nvPr>
        </p:nvSpPr>
        <p:spPr>
          <a:xfrm>
            <a:off x="2209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3200" b="1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Local variables</a:t>
            </a:r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body" idx="1"/>
          </p:nvPr>
        </p:nvSpPr>
        <p:spPr>
          <a:xfrm>
            <a:off x="1676400" y="4282976"/>
            <a:ext cx="80010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t" anchorCtr="0"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call has its own “frame” of local variables</a:t>
            </a:r>
            <a:endParaRPr dirty="0"/>
          </a:p>
          <a:p>
            <a:pPr marL="285750" indent="-285750">
              <a:spcBef>
                <a:spcPts val="72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about </a:t>
            </a:r>
            <a:r>
              <a:rPr lang="en-US" sz="24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globals</a:t>
            </a:r>
            <a:r>
              <a:rPr lang="en-US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dirty="0"/>
          </a:p>
        </p:txBody>
      </p:sp>
      <p:sp>
        <p:nvSpPr>
          <p:cNvPr id="261" name="Google Shape;261;p26"/>
          <p:cNvSpPr txBox="1">
            <a:spLocks noGrp="1"/>
          </p:cNvSpPr>
          <p:nvPr>
            <p:ph type="sldNum" idx="12"/>
          </p:nvPr>
        </p:nvSpPr>
        <p:spPr>
          <a:xfrm>
            <a:off x="10134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/>
              <a:t>9</a:t>
            </a:fld>
            <a:endParaRPr sz="14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1676400" y="1600200"/>
            <a:ext cx="8763000" cy="2308324"/>
          </a:xfrm>
          <a:prstGeom prst="rect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sum_of_squares(n):</a:t>
            </a:r>
            <a:endParaRPr/>
          </a:p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n_squared = n**2</a:t>
            </a:r>
            <a:endParaRPr/>
          </a:p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if n &lt; 1:</a:t>
            </a:r>
            <a:endParaRPr/>
          </a:p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0</a:t>
            </a:r>
            <a:endParaRPr/>
          </a:p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else:</a:t>
            </a:r>
            <a:endParaRPr/>
          </a:p>
          <a:p>
            <a:r>
              <a:rPr lang="en-US" sz="24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return n_squared + sum_of_squares(n-1)</a:t>
            </a:r>
            <a:endParaRPr/>
          </a:p>
        </p:txBody>
      </p:sp>
      <p:sp>
        <p:nvSpPr>
          <p:cNvPr id="263" name="Google Shape;263;p26"/>
          <p:cNvSpPr/>
          <p:nvPr/>
        </p:nvSpPr>
        <p:spPr>
          <a:xfrm>
            <a:off x="2438400" y="2057400"/>
            <a:ext cx="1828800" cy="381000"/>
          </a:xfrm>
          <a:prstGeom prst="rect">
            <a:avLst/>
          </a:prstGeom>
          <a:noFill/>
          <a:ln w="127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  <a:buSzPts val="1800"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6"/>
          <p:cNvSpPr/>
          <p:nvPr/>
        </p:nvSpPr>
        <p:spPr>
          <a:xfrm>
            <a:off x="5181600" y="1676400"/>
            <a:ext cx="304800" cy="381000"/>
          </a:xfrm>
          <a:prstGeom prst="rect">
            <a:avLst/>
          </a:prstGeom>
          <a:noFill/>
          <a:ln w="127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  <a:buSzPts val="1800"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6"/>
          <p:cNvSpPr/>
          <p:nvPr/>
        </p:nvSpPr>
        <p:spPr>
          <a:xfrm>
            <a:off x="6248400" y="3510518"/>
            <a:ext cx="304800" cy="381000"/>
          </a:xfrm>
          <a:prstGeom prst="rect">
            <a:avLst/>
          </a:prstGeom>
          <a:noFill/>
          <a:ln w="127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  <a:buSzPts val="1800"/>
            </a:pP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6">
            <a:hlinkClick r:id="rId3"/>
          </p:cNvPr>
          <p:cNvSpPr/>
          <p:nvPr/>
        </p:nvSpPr>
        <p:spPr>
          <a:xfrm>
            <a:off x="7340340" y="5818078"/>
            <a:ext cx="257795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https://goo.gl/CiFaUJ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2CE9C8D-3E5C-B341-8B47-0CAF75FAB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72000" y="6553200"/>
            <a:ext cx="2895600" cy="304800"/>
          </a:xfrm>
        </p:spPr>
        <p:txBody>
          <a:bodyPr/>
          <a:lstStyle/>
          <a:p>
            <a:pPr>
              <a:defRPr/>
            </a:pPr>
            <a:r>
              <a:rPr lang="en-US" dirty="0"/>
              <a:t>UCB CS88 Fall 2019 L5</a:t>
            </a:r>
          </a:p>
        </p:txBody>
      </p:sp>
      <p:sp>
        <p:nvSpPr>
          <p:cNvPr id="13" name="Google Shape;121;p15">
            <a:extLst>
              <a:ext uri="{FF2B5EF4-FFF2-40B4-BE49-F238E27FC236}">
                <a16:creationId xmlns:a16="http://schemas.microsoft.com/office/drawing/2014/main" id="{0FEA4E53-C724-3047-8C1A-4A8897CFC710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52400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2075" tIns="46025" rIns="92075" bIns="46025" rtlCol="0" anchor="ctr" anchorCtr="0">
            <a:noAutofit/>
          </a:bodyPr>
          <a:lstStyle/>
          <a:p>
            <a:r>
              <a:rPr lang="en-US" b="1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 7, 2019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137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1257</Words>
  <Application>Microsoft Macintosh PowerPoint</Application>
  <PresentationFormat>Widescreen</PresentationFormat>
  <Paragraphs>229</Paragraphs>
  <Slides>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18 VAG Rounded Bold   07390</vt:lpstr>
      <vt:lpstr>Arial</vt:lpstr>
      <vt:lpstr>Calibri</vt:lpstr>
      <vt:lpstr>Calibri Light</vt:lpstr>
      <vt:lpstr>Courier</vt:lpstr>
      <vt:lpstr>Courier New</vt:lpstr>
      <vt:lpstr>Times</vt:lpstr>
      <vt:lpstr>Times New Roman</vt:lpstr>
      <vt:lpstr>Office Theme</vt:lpstr>
      <vt:lpstr>PowerPoint Presentation</vt:lpstr>
      <vt:lpstr>Recall: Iteration</vt:lpstr>
      <vt:lpstr>Recursion Key concepts – by example</vt:lpstr>
      <vt:lpstr>In words</vt:lpstr>
      <vt:lpstr>Why does it work</vt:lpstr>
      <vt:lpstr>How does it work?</vt:lpstr>
      <vt:lpstr>Questions</vt:lpstr>
      <vt:lpstr>Tail Recursion</vt:lpstr>
      <vt:lpstr>Local variables</vt:lpstr>
      <vt:lpstr>Iteration vs Recursion</vt:lpstr>
      <vt:lpstr>Iteration vs Recursion</vt:lpstr>
      <vt:lpstr>Fibonacci Sequence</vt:lpstr>
      <vt:lpstr>Go Bears!</vt:lpstr>
      <vt:lpstr>Another Example</vt:lpstr>
      <vt:lpstr>Visualize its behavior (print)</vt:lpstr>
      <vt:lpstr>Trust …</vt:lpstr>
      <vt:lpstr>Recursion (unwanted)</vt:lpstr>
      <vt:lpstr>Example I</vt:lpstr>
      <vt:lpstr>List Files in Python</vt:lpstr>
      <vt:lpstr>Example 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Ball</dc:creator>
  <cp:lastModifiedBy>Michael Ball</cp:lastModifiedBy>
  <cp:revision>2</cp:revision>
  <dcterms:created xsi:type="dcterms:W3CDTF">2019-10-08T01:12:42Z</dcterms:created>
  <dcterms:modified xsi:type="dcterms:W3CDTF">2019-10-08T01:39:51Z</dcterms:modified>
</cp:coreProperties>
</file>

<file path=docProps/thumbnail.jpeg>
</file>